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39CB-0F3D-4FAB-B4BB-504F007499BB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6BB34-FA94-4F0C-BD53-875F96CD4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-https://humanservicescouncil.org/</a:t>
            </a:r>
            <a:r>
              <a:rPr lang="en-US" dirty="0" err="1"/>
              <a:t>wp</a:t>
            </a:r>
            <a:r>
              <a:rPr lang="en-US" dirty="0"/>
              <a:t>-content/uploads/</a:t>
            </a:r>
            <a:r>
              <a:rPr lang="en-US" dirty="0" err="1"/>
              <a:t>NewsArticles</a:t>
            </a:r>
            <a:r>
              <a:rPr lang="en-US" dirty="0"/>
              <a:t>/Councilmembers-Chin-Vallone-Rosenthal-Declares-Victory-for-Seniors-and-Human-Services-Organizations.pdf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B34-FA94-4F0C-BD53-875F96CD4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0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AAD8-E4FC-42E1-931F-6293CEDFA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87A5-3CBD-4380-9F43-27F9C15C0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meals.org/blog-post/aging-coalition-advocates-our-citys-seniors" TargetMode="External"/><Relationship Id="rId2" Type="http://schemas.openxmlformats.org/officeDocument/2006/relationships/hyperlink" Target="http://leadingage.org/distance-learning/education-spotlights/ageism/power-language-change-how-we-view-our-aging-selves?mkt_tok=eyJpIjoiTkRWaVpHVTVaVEJrWldKaiIsInQiOiJzZDdsTU93VmhsV2h3R2hJTTJNKzJOYkNDRmQ0U2ZMMUk1WlwvTSt3Y0ozemwxUU1xcnNhd0x6M05VZGptbHQraDNJaUNweGhVa1psS3NTOThaVDB3TUR2cjhHaDdtQmFsYnZpNFVHcFFVWFN5VVhiOURSUUIxZXdYcUZtUUtFVVUifQ%3D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tymeals.on.Wheels/videos/vb.82637311931/10153236277641932/?type=2&amp;theater" TargetMode="External"/><Relationship Id="rId4" Type="http://schemas.openxmlformats.org/officeDocument/2006/relationships/hyperlink" Target="https://www.citymeals.org/ending-elder-hung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Advocacy 101 &amp;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644" y="45720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>
                <a:solidFill>
                  <a:schemeClr val="tx1"/>
                </a:solidFill>
                <a:latin typeface="Garamond" panose="02020404030301010803" pitchFamily="18" charset="0"/>
              </a:rPr>
              <a:t>Erika Kelly </a:t>
            </a:r>
          </a:p>
          <a:p>
            <a:r>
              <a:rPr lang="en-US" sz="2900" dirty="0">
                <a:solidFill>
                  <a:schemeClr val="tx1"/>
                </a:solidFill>
                <a:latin typeface="Garamond" panose="02020404030301010803" pitchFamily="18" charset="0"/>
              </a:rPr>
              <a:t>Chief Advocacy &amp;Government Affairs Officer </a:t>
            </a:r>
          </a:p>
          <a:p>
            <a:r>
              <a:rPr lang="en-US" sz="2900" dirty="0">
                <a:solidFill>
                  <a:schemeClr val="tx1"/>
                </a:solidFill>
                <a:latin typeface="Garamond" panose="02020404030301010803" pitchFamily="18" charset="0"/>
              </a:rPr>
              <a:t>at Meals on Wheels America</a:t>
            </a:r>
          </a:p>
          <a:p>
            <a:r>
              <a:rPr lang="en-US" sz="2900" b="1" dirty="0">
                <a:solidFill>
                  <a:schemeClr val="tx1"/>
                </a:solidFill>
                <a:latin typeface="Garamond" panose="02020404030301010803" pitchFamily="18" charset="0"/>
              </a:rPr>
              <a:t>Jose Luis Sanchez </a:t>
            </a:r>
          </a:p>
          <a:p>
            <a:r>
              <a:rPr lang="en-US" sz="2900" dirty="0">
                <a:solidFill>
                  <a:schemeClr val="tx1"/>
                </a:solidFill>
                <a:latin typeface="Garamond" panose="02020404030301010803" pitchFamily="18" charset="0"/>
              </a:rPr>
              <a:t>Programs &amp; Aging Initiatives Manager</a:t>
            </a:r>
          </a:p>
          <a:p>
            <a:r>
              <a:rPr lang="en-US" sz="2900" dirty="0">
                <a:solidFill>
                  <a:schemeClr val="tx1"/>
                </a:solidFill>
                <a:latin typeface="Garamond" panose="02020404030301010803" pitchFamily="18" charset="0"/>
              </a:rPr>
              <a:t>at Citymeals on Wheels</a:t>
            </a:r>
          </a:p>
          <a:p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T:\CMOW_Logo_Blue_rgb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118"/>
            <a:ext cx="24476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C371A9-D0B4-4E24-AF18-B946B9272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25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E018-E790-478D-8AF1-8F6782F3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ED0D-12CC-4134-977B-623ED7DD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Stay local-Tell them to support additional funding for senior services! T</a:t>
            </a:r>
            <a:r>
              <a:rPr lang="en-US" sz="4200" dirty="0">
                <a:latin typeface="Garamond" panose="02020404030301010803" pitchFamily="18" charset="0"/>
              </a:rPr>
              <a:t>o Ask the Mayor a Question on Brian Lehrer Show: </a:t>
            </a:r>
          </a:p>
          <a:p>
            <a:r>
              <a:rPr lang="en-US" sz="4200" dirty="0">
                <a:latin typeface="Garamond" panose="02020404030301010803" pitchFamily="18" charset="0"/>
              </a:rPr>
              <a:t>Tweet @</a:t>
            </a:r>
            <a:r>
              <a:rPr lang="en-US" sz="4200" dirty="0" err="1">
                <a:latin typeface="Garamond" panose="02020404030301010803" pitchFamily="18" charset="0"/>
              </a:rPr>
              <a:t>BrianLehrer</a:t>
            </a:r>
            <a:r>
              <a:rPr lang="en-US" sz="4200" dirty="0">
                <a:latin typeface="Garamond" panose="02020404030301010803" pitchFamily="18" charset="0"/>
              </a:rPr>
              <a:t> every Wednesday to get him to ask about city funding for seniors in his weekly #</a:t>
            </a:r>
            <a:r>
              <a:rPr lang="en-US" sz="4200" dirty="0" err="1">
                <a:latin typeface="Garamond" panose="02020404030301010803" pitchFamily="18" charset="0"/>
              </a:rPr>
              <a:t>AsktheMayor</a:t>
            </a:r>
            <a:r>
              <a:rPr lang="en-US" sz="4200" dirty="0">
                <a:latin typeface="Garamond" panose="02020404030301010803" pitchFamily="18" charset="0"/>
              </a:rPr>
              <a:t> segment with Mayor de Blasio. Include the #</a:t>
            </a:r>
            <a:r>
              <a:rPr lang="en-US" sz="4200" dirty="0" err="1">
                <a:latin typeface="Garamond" panose="02020404030301010803" pitchFamily="18" charset="0"/>
              </a:rPr>
              <a:t>AsktheMayor</a:t>
            </a:r>
            <a:r>
              <a:rPr lang="en-US" sz="4200" dirty="0">
                <a:latin typeface="Garamond" panose="02020404030301010803" pitchFamily="18" charset="0"/>
              </a:rPr>
              <a:t> hashtag in every tweet. </a:t>
            </a:r>
          </a:p>
          <a:p>
            <a:endParaRPr lang="en-US" sz="4200" dirty="0">
              <a:latin typeface="Garamond" panose="02020404030301010803" pitchFamily="18" charset="0"/>
            </a:endParaRPr>
          </a:p>
          <a:p>
            <a:r>
              <a:rPr lang="en-US" sz="4200" dirty="0">
                <a:latin typeface="Garamond" panose="02020404030301010803" pitchFamily="18" charset="0"/>
              </a:rPr>
              <a:t>Sample questions and tweets: </a:t>
            </a:r>
          </a:p>
          <a:p>
            <a:pPr lvl="1"/>
            <a:r>
              <a:rPr lang="en-US" sz="3800" dirty="0">
                <a:latin typeface="Garamond" panose="02020404030301010803" pitchFamily="18" charset="0"/>
              </a:rPr>
              <a:t>#</a:t>
            </a:r>
            <a:r>
              <a:rPr lang="en-US" sz="3800" dirty="0" err="1">
                <a:latin typeface="Garamond" panose="02020404030301010803" pitchFamily="18" charset="0"/>
              </a:rPr>
              <a:t>askthemayor</a:t>
            </a:r>
            <a:r>
              <a:rPr lang="en-US" sz="3800" dirty="0">
                <a:latin typeface="Garamond" panose="02020404030301010803" pitchFamily="18" charset="0"/>
              </a:rPr>
              <a:t> how he will fund the growing demand for senior services @</a:t>
            </a:r>
            <a:r>
              <a:rPr lang="en-US" sz="3800" dirty="0" err="1">
                <a:latin typeface="Garamond" panose="02020404030301010803" pitchFamily="18" charset="0"/>
              </a:rPr>
              <a:t>BrianLehrer</a:t>
            </a:r>
            <a:r>
              <a:rPr lang="en-US" sz="3800" dirty="0">
                <a:latin typeface="Garamond" panose="02020404030301010803" pitchFamily="18" charset="0"/>
              </a:rPr>
              <a:t> Sr centers, NORCs and other programs need more support </a:t>
            </a:r>
          </a:p>
          <a:p>
            <a:pPr lvl="1"/>
            <a:r>
              <a:rPr lang="en-US" sz="3800" dirty="0">
                <a:latin typeface="Garamond" panose="02020404030301010803" pitchFamily="18" charset="0"/>
              </a:rPr>
              <a:t>Senior pop grows while funding remains stagnant @</a:t>
            </a:r>
            <a:r>
              <a:rPr lang="en-US" sz="3800" dirty="0" err="1">
                <a:latin typeface="Garamond" panose="02020404030301010803" pitchFamily="18" charset="0"/>
              </a:rPr>
              <a:t>BrianLehrer</a:t>
            </a:r>
            <a:r>
              <a:rPr lang="en-US" sz="3800" dirty="0">
                <a:latin typeface="Garamond" panose="02020404030301010803" pitchFamily="18" charset="0"/>
              </a:rPr>
              <a:t> #</a:t>
            </a:r>
            <a:r>
              <a:rPr lang="en-US" sz="3800" dirty="0" err="1">
                <a:latin typeface="Garamond" panose="02020404030301010803" pitchFamily="18" charset="0"/>
              </a:rPr>
              <a:t>askthemayor</a:t>
            </a:r>
            <a:r>
              <a:rPr lang="en-US" sz="3800" dirty="0">
                <a:latin typeface="Garamond" panose="02020404030301010803" pitchFamily="18" charset="0"/>
              </a:rPr>
              <a:t> when will he invest in meal services, caregiver programs, </a:t>
            </a:r>
            <a:r>
              <a:rPr lang="en-US" sz="3800" dirty="0" err="1">
                <a:latin typeface="Garamond" panose="02020404030301010803" pitchFamily="18" charset="0"/>
              </a:rPr>
              <a:t>etc</a:t>
            </a:r>
            <a:r>
              <a:rPr lang="en-US" sz="3800" dirty="0">
                <a:latin typeface="Garamond" panose="02020404030301010803" pitchFamily="18" charset="0"/>
              </a:rPr>
              <a:t> </a:t>
            </a:r>
          </a:p>
          <a:p>
            <a:pPr lvl="1"/>
            <a:r>
              <a:rPr lang="en-US" sz="3800" dirty="0">
                <a:latin typeface="Garamond" panose="02020404030301010803" pitchFamily="18" charset="0"/>
              </a:rPr>
              <a:t>2500+ seniors on waitlists for case management or homecare @</a:t>
            </a:r>
            <a:r>
              <a:rPr lang="en-US" sz="3800" dirty="0" err="1">
                <a:latin typeface="Garamond" panose="02020404030301010803" pitchFamily="18" charset="0"/>
              </a:rPr>
              <a:t>BrianLehrer</a:t>
            </a:r>
            <a:r>
              <a:rPr lang="en-US" sz="3800" dirty="0">
                <a:latin typeface="Garamond" panose="02020404030301010803" pitchFamily="18" charset="0"/>
              </a:rPr>
              <a:t> #</a:t>
            </a:r>
            <a:r>
              <a:rPr lang="en-US" sz="3800" dirty="0" err="1">
                <a:latin typeface="Garamond" panose="02020404030301010803" pitchFamily="18" charset="0"/>
              </a:rPr>
              <a:t>askthemayor</a:t>
            </a:r>
            <a:r>
              <a:rPr lang="en-US" sz="3800" dirty="0">
                <a:latin typeface="Garamond" panose="02020404030301010803" pitchFamily="18" charset="0"/>
              </a:rPr>
              <a:t> why no funds have been added to address demand? </a:t>
            </a:r>
          </a:p>
          <a:p>
            <a:pPr lvl="1"/>
            <a:r>
              <a:rPr lang="en-US" sz="3800" dirty="0">
                <a:latin typeface="Garamond" panose="02020404030301010803" pitchFamily="18" charset="0"/>
              </a:rPr>
              <a:t>#</a:t>
            </a:r>
            <a:r>
              <a:rPr lang="en-US" sz="3800" dirty="0" err="1">
                <a:latin typeface="Garamond" panose="02020404030301010803" pitchFamily="18" charset="0"/>
              </a:rPr>
              <a:t>askthemayor</a:t>
            </a:r>
            <a:r>
              <a:rPr lang="en-US" sz="3800" dirty="0">
                <a:latin typeface="Garamond" panose="02020404030301010803" pitchFamily="18" charset="0"/>
              </a:rPr>
              <a:t> how he will protect older </a:t>
            </a:r>
            <a:r>
              <a:rPr lang="en-US" sz="3800" dirty="0" err="1">
                <a:latin typeface="Garamond" panose="02020404030301010803" pitchFamily="18" charset="0"/>
              </a:rPr>
              <a:t>NYers</a:t>
            </a:r>
            <a:r>
              <a:rPr lang="en-US" sz="3800" dirty="0">
                <a:latin typeface="Garamond" panose="02020404030301010803" pitchFamily="18" charset="0"/>
              </a:rPr>
              <a:t> from Trump budget cuts @</a:t>
            </a:r>
            <a:r>
              <a:rPr lang="en-US" sz="3800" dirty="0" err="1">
                <a:latin typeface="Garamond" panose="02020404030301010803" pitchFamily="18" charset="0"/>
              </a:rPr>
              <a:t>BrianLehrer</a:t>
            </a:r>
            <a:r>
              <a:rPr lang="en-US" sz="3800" dirty="0">
                <a:latin typeface="Garamond" panose="02020404030301010803" pitchFamily="18" charset="0"/>
              </a:rPr>
              <a:t> </a:t>
            </a:r>
          </a:p>
          <a:p>
            <a:pPr lvl="1"/>
            <a:r>
              <a:rPr lang="en-US" sz="3800" dirty="0">
                <a:latin typeface="Garamond" panose="02020404030301010803" pitchFamily="18" charset="0"/>
              </a:rPr>
              <a:t>#</a:t>
            </a:r>
            <a:r>
              <a:rPr lang="en-US" sz="3800" dirty="0" err="1">
                <a:latin typeface="Garamond" panose="02020404030301010803" pitchFamily="18" charset="0"/>
              </a:rPr>
              <a:t>askthemayor</a:t>
            </a:r>
            <a:r>
              <a:rPr lang="en-US" sz="3800" dirty="0">
                <a:latin typeface="Garamond" panose="02020404030301010803" pitchFamily="18" charset="0"/>
              </a:rPr>
              <a:t> how he will fund programs that serve older immigrants and low-income women? @</a:t>
            </a:r>
            <a:r>
              <a:rPr lang="en-US" sz="3800" dirty="0" err="1">
                <a:latin typeface="Garamond" panose="02020404030301010803" pitchFamily="18" charset="0"/>
              </a:rPr>
              <a:t>BrianLehrer</a:t>
            </a:r>
            <a:r>
              <a:rPr lang="en-US" sz="3800" dirty="0">
                <a:latin typeface="Garamond" panose="02020404030301010803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9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NYC Aging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June 6, 2017, the New York City Council voted to pass the Fiscal Year 2018 budget, which includes an historic </a:t>
            </a:r>
            <a:r>
              <a:rPr lang="en-US" b="1" dirty="0"/>
              <a:t>$22.89 million </a:t>
            </a:r>
            <a:r>
              <a:rPr lang="en-US" dirty="0"/>
              <a:t>in permanent funding for senior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Image Library\Programs\Other\4.25.2017 Kathleen Turner - City Hall Ask\IMG_5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572000" cy="39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Image Library\Meal Recipients\With Volunteers\2014\Council Member Antonio Reynoso_10.14.2014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186113" cy="39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Image Library\Meal Recipients\With Volunteers\2014\Council Member Costa Constantinides_10.9.14\IMG_0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5" y="2286000"/>
            <a:ext cx="2985855" cy="39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:\CMOW_Logo_Blue_rgb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118"/>
            <a:ext cx="24476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3BB2B-4A1F-402B-BDD3-0252D93CF8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931920" cy="22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5145" y="2838979"/>
            <a:ext cx="4593169" cy="3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2915" y="2846918"/>
            <a:ext cx="459316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9044" y="2723090"/>
            <a:ext cx="4593165" cy="36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T:\CMOW_Logo_Blue_rgb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118"/>
            <a:ext cx="24476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ogo-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51" y="510663"/>
            <a:ext cx="4711206" cy="12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2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Advocacy is not Agitating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to Advocate?</a:t>
            </a:r>
          </a:p>
          <a:p>
            <a:pPr lvl="1"/>
            <a:r>
              <a:rPr lang="en-US" dirty="0"/>
              <a:t>Need better infrastructure</a:t>
            </a:r>
          </a:p>
          <a:p>
            <a:pPr lvl="1"/>
            <a:r>
              <a:rPr lang="en-US" dirty="0"/>
              <a:t>Need better funding</a:t>
            </a:r>
          </a:p>
          <a:p>
            <a:pPr lvl="1"/>
            <a:r>
              <a:rPr lang="en-US" dirty="0"/>
              <a:t>Need better access, education, awareness</a:t>
            </a:r>
          </a:p>
          <a:p>
            <a:pPr lvl="1"/>
            <a:r>
              <a:rPr lang="en-US" dirty="0"/>
              <a:t>Need to get something to better something else</a:t>
            </a:r>
          </a:p>
          <a:p>
            <a:pPr lvl="1"/>
            <a:r>
              <a:rPr lang="en-US" b="1" dirty="0"/>
              <a:t>Becoming a voice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2035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the specific need; all of us have to advocate on behalf of older adult New Yorkers</a:t>
            </a:r>
          </a:p>
          <a:p>
            <a:r>
              <a:rPr lang="en-US" dirty="0"/>
              <a:t>Weigh your appetite for risk but do not shy away from asks</a:t>
            </a:r>
          </a:p>
          <a:p>
            <a:pPr lvl="1"/>
            <a:r>
              <a:rPr lang="en-US" dirty="0"/>
              <a:t>Simple asks of local elected officials and councils</a:t>
            </a:r>
          </a:p>
          <a:p>
            <a:pPr lvl="1"/>
            <a:r>
              <a:rPr lang="en-US" dirty="0"/>
              <a:t>From volunteer, corporate and community groups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1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Communicate</a:t>
            </a:r>
            <a:r>
              <a:rPr lang="en-US" dirty="0"/>
              <a:t> your program’s benefits to EVERYONE!!</a:t>
            </a:r>
          </a:p>
          <a:p>
            <a:r>
              <a:rPr lang="en-US" b="1" dirty="0"/>
              <a:t>Empower</a:t>
            </a:r>
            <a:r>
              <a:rPr lang="en-US" dirty="0"/>
              <a:t> your program’s consumers; give them ample opportunities to voice their concerns either at public hearings, through letter writing campaigns, or video interview.</a:t>
            </a:r>
          </a:p>
          <a:p>
            <a:r>
              <a:rPr lang="en-US" b="1" dirty="0"/>
              <a:t>Relentless</a:t>
            </a:r>
            <a:r>
              <a:rPr lang="en-US" dirty="0"/>
              <a:t> follow up to your targets</a:t>
            </a:r>
          </a:p>
        </p:txBody>
      </p:sp>
    </p:spTree>
    <p:extLst>
      <p:ext uri="{BB962C8B-B14F-4D97-AF65-F5344CB8AC3E}">
        <p14:creationId xmlns:p14="http://schemas.microsoft.com/office/powerpoint/2010/main" val="320185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your </a:t>
            </a:r>
            <a:r>
              <a:rPr lang="en-US" dirty="0">
                <a:hlinkClick r:id="rId2"/>
              </a:rPr>
              <a:t>language </a:t>
            </a:r>
            <a:r>
              <a:rPr lang="en-US" dirty="0"/>
              <a:t>surrounding “Aging” </a:t>
            </a:r>
          </a:p>
          <a:p>
            <a:r>
              <a:rPr lang="en-US" dirty="0"/>
              <a:t>Illustrate examples of your work</a:t>
            </a:r>
          </a:p>
          <a:p>
            <a:pPr lvl="1"/>
            <a:r>
              <a:rPr lang="en-US" dirty="0">
                <a:hlinkClick r:id="rId3"/>
              </a:rPr>
              <a:t>https://www.citymeals.org/blog-post/aging-coalition-advocates-our-citys-seniors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https://www.citymeals.org/ending-elder-hunger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https://www.facebook.com/Citymeals.on.Wheels/videos/vb.82637311931/10153236277641932/?type=2&amp;theater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NYC Aging Coalition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 Year of the Senior</a:t>
            </a:r>
          </a:p>
          <a:p>
            <a:pPr lvl="1"/>
            <a:r>
              <a:rPr lang="en-US" dirty="0"/>
              <a:t>Diverse, wide and deep Coalition representative of City’s Aging population </a:t>
            </a:r>
          </a:p>
          <a:p>
            <a:pPr lvl="1"/>
            <a:r>
              <a:rPr lang="en-US" dirty="0"/>
              <a:t>Sought out Elected Officials Champion </a:t>
            </a:r>
          </a:p>
          <a:p>
            <a:pPr lvl="1"/>
            <a:r>
              <a:rPr lang="en-US" dirty="0"/>
              <a:t>Made asks based on fact and consensus agreement of priorities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0596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 	 </a:t>
            </a:r>
          </a:p>
          <a:p>
            <a:endParaRPr lang="en-US" dirty="0"/>
          </a:p>
          <a:p>
            <a:r>
              <a:rPr lang="en-US" baseline="30000" dirty="0"/>
              <a:t> 	 	 </a:t>
            </a:r>
          </a:p>
        </p:txBody>
      </p:sp>
      <p:pic>
        <p:nvPicPr>
          <p:cNvPr id="410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657725"/>
            <a:ext cx="1609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657725"/>
            <a:ext cx="26955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410200"/>
            <a:ext cx="10191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502830"/>
            <a:ext cx="11620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2" y="5435600"/>
            <a:ext cx="1476375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572000"/>
            <a:ext cx="1449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4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621337"/>
            <a:ext cx="126365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263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263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06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2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4AD2-BD9C-4ABB-A0F4-6F5B0A71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2017 is the Year of the Senior! </a:t>
            </a:r>
            <a:br>
              <a:rPr lang="en-US" sz="3600" dirty="0"/>
            </a:br>
            <a:r>
              <a:rPr lang="en-US" sz="3600" dirty="0"/>
              <a:t>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1180-AE24-4639-9DA6-A774505B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Garamond" panose="02020404030301010803" pitchFamily="18" charset="0"/>
              </a:rPr>
              <a:t>CALL-Tell them to support additional funding for senior services! </a:t>
            </a:r>
          </a:p>
          <a:p>
            <a:pPr marL="0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b="1" dirty="0">
                <a:latin typeface="Garamond" panose="02020404030301010803" pitchFamily="18" charset="0"/>
              </a:rPr>
              <a:t>To Call Your Representatives: 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In order to have a large volume of calls on a given day, we're asking people to call anytime between 9am and 5pm every Wednesday this month. The more days you can call, the better! </a:t>
            </a:r>
          </a:p>
          <a:p>
            <a:pPr marL="0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b="1" dirty="0">
                <a:latin typeface="Garamond" panose="02020404030301010803" pitchFamily="18" charset="0"/>
              </a:rPr>
              <a:t>Call the Mayor </a:t>
            </a:r>
            <a:r>
              <a:rPr lang="en-US" sz="1800" dirty="0">
                <a:latin typeface="Garamond" panose="02020404030301010803" pitchFamily="18" charset="0"/>
              </a:rPr>
              <a:t>at:  1-844-617-2691 </a:t>
            </a:r>
          </a:p>
          <a:p>
            <a:r>
              <a:rPr lang="en-US" sz="1800" b="1" dirty="0">
                <a:latin typeface="Garamond" panose="02020404030301010803" pitchFamily="18" charset="0"/>
              </a:rPr>
              <a:t>Call your council member</a:t>
            </a:r>
            <a:r>
              <a:rPr lang="en-US" sz="1800" dirty="0">
                <a:latin typeface="Garamond" panose="02020404030301010803" pitchFamily="18" charset="0"/>
              </a:rPr>
              <a:t>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Use this script as a guide for your call (and please be polite): 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“</a:t>
            </a:r>
            <a:r>
              <a:rPr lang="en-US" sz="1800" i="1" dirty="0">
                <a:latin typeface="Garamond" panose="02020404030301010803" pitchFamily="18" charset="0"/>
              </a:rPr>
              <a:t>Hi, my name is [your name], I live in [your borough, or if speaking to a council member, your council district] and I am calling to tell [the mayor or the council member] that the City needs to make seniors a priority. I'm asking that the City invest $60 million this year to increase and improve senior services. The services enable older New Yorkers to stay in their communities with support and dignity.”</a:t>
            </a:r>
            <a:r>
              <a:rPr lang="en-US" sz="1800" dirty="0">
                <a:latin typeface="Garamond" panose="02020404030301010803" pitchFamily="18" charset="0"/>
              </a:rPr>
              <a:t>  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[Optional: Let the mayor know that you’ll be voting in November when he is up for re-election!] </a:t>
            </a:r>
          </a:p>
        </p:txBody>
      </p:sp>
    </p:spTree>
    <p:extLst>
      <p:ext uri="{BB962C8B-B14F-4D97-AF65-F5344CB8AC3E}">
        <p14:creationId xmlns:p14="http://schemas.microsoft.com/office/powerpoint/2010/main" val="25126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14AE-0B79-4E93-99D7-6CE74068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21F7-0513-46CD-BF18-48EE9C1C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Tweet-Tell them to support additional funding for senior services! 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To Tweet at your Representatives: </a:t>
            </a:r>
          </a:p>
          <a:p>
            <a:r>
              <a:rPr lang="en-US" dirty="0">
                <a:latin typeface="Garamond" panose="02020404030301010803" pitchFamily="18" charset="0"/>
              </a:rPr>
              <a:t>Amplify your voice by tweeting at the mayor (@</a:t>
            </a:r>
            <a:r>
              <a:rPr lang="en-US" dirty="0" err="1">
                <a:latin typeface="Garamond" panose="02020404030301010803" pitchFamily="18" charset="0"/>
              </a:rPr>
              <a:t>NYCMayor</a:t>
            </a:r>
            <a:r>
              <a:rPr lang="en-US" dirty="0">
                <a:latin typeface="Garamond" panose="02020404030301010803" pitchFamily="18" charset="0"/>
              </a:rPr>
              <a:t>), the city council speaker (@</a:t>
            </a:r>
            <a:r>
              <a:rPr lang="en-US" dirty="0" err="1">
                <a:latin typeface="Garamond" panose="02020404030301010803" pitchFamily="18" charset="0"/>
              </a:rPr>
              <a:t>MMViverito</a:t>
            </a:r>
            <a:r>
              <a:rPr lang="en-US" dirty="0">
                <a:latin typeface="Garamond" panose="02020404030301010803" pitchFamily="18" charset="0"/>
              </a:rPr>
              <a:t>), and/or your council member. Be sure to use the #</a:t>
            </a:r>
            <a:r>
              <a:rPr lang="en-US" dirty="0" err="1">
                <a:latin typeface="Garamond" panose="02020404030301010803" pitchFamily="18" charset="0"/>
              </a:rPr>
              <a:t>YearoftheSenior</a:t>
            </a:r>
            <a:r>
              <a:rPr lang="en-US" dirty="0">
                <a:latin typeface="Garamond" panose="02020404030301010803" pitchFamily="18" charset="0"/>
              </a:rPr>
              <a:t> hashtag!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Sample tweets (adapt tweets above or use these): </a:t>
            </a:r>
          </a:p>
          <a:p>
            <a:r>
              <a:rPr lang="en-US" dirty="0">
                <a:latin typeface="Garamond" panose="02020404030301010803" pitchFamily="18" charset="0"/>
              </a:rPr>
              <a:t>· Senior pop grows while funding stagnates @</a:t>
            </a:r>
            <a:r>
              <a:rPr lang="en-US" dirty="0" err="1">
                <a:latin typeface="Garamond" panose="02020404030301010803" pitchFamily="18" charset="0"/>
              </a:rPr>
              <a:t>NYCMayor</a:t>
            </a:r>
            <a:r>
              <a:rPr lang="en-US" dirty="0">
                <a:latin typeface="Garamond" panose="02020404030301010803" pitchFamily="18" charset="0"/>
              </a:rPr>
              <a:t> Invest $60M in senior services. #</a:t>
            </a:r>
            <a:r>
              <a:rPr lang="en-US" dirty="0" err="1">
                <a:latin typeface="Garamond" panose="02020404030301010803" pitchFamily="18" charset="0"/>
              </a:rPr>
              <a:t>YearoftheSenior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r>
              <a:rPr lang="en-US" dirty="0">
                <a:latin typeface="Garamond" panose="02020404030301010803" pitchFamily="18" charset="0"/>
              </a:rPr>
              <a:t>· Older </a:t>
            </a:r>
            <a:r>
              <a:rPr lang="en-US" dirty="0" err="1">
                <a:latin typeface="Garamond" panose="02020404030301010803" pitchFamily="18" charset="0"/>
              </a:rPr>
              <a:t>NYers</a:t>
            </a:r>
            <a:r>
              <a:rPr lang="en-US" dirty="0">
                <a:latin typeface="Garamond" panose="02020404030301010803" pitchFamily="18" charset="0"/>
              </a:rPr>
              <a:t> are pillars of our communities. DFTA services help them age in place @</a:t>
            </a:r>
            <a:r>
              <a:rPr lang="en-US" dirty="0" err="1">
                <a:latin typeface="Garamond" panose="02020404030301010803" pitchFamily="18" charset="0"/>
              </a:rPr>
              <a:t>NYCMayor</a:t>
            </a:r>
            <a:r>
              <a:rPr lang="en-US" dirty="0">
                <a:latin typeface="Garamond" panose="02020404030301010803" pitchFamily="18" charset="0"/>
              </a:rPr>
              <a:t> invest $60M in DFTA in FY18 #</a:t>
            </a:r>
            <a:r>
              <a:rPr lang="en-US" dirty="0" err="1">
                <a:latin typeface="Garamond" panose="02020404030301010803" pitchFamily="18" charset="0"/>
              </a:rPr>
              <a:t>YearoftheSenior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r>
              <a:rPr lang="en-US" dirty="0">
                <a:latin typeface="Garamond" panose="02020404030301010803" pitchFamily="18" charset="0"/>
              </a:rPr>
              <a:t>· Sr Centers, NORCs, meal programs etc. need increased investment! #</a:t>
            </a:r>
            <a:r>
              <a:rPr lang="en-US" dirty="0" err="1">
                <a:latin typeface="Garamond" panose="02020404030301010803" pitchFamily="18" charset="0"/>
              </a:rPr>
              <a:t>YearoftheSenior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659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Office Theme</vt:lpstr>
      <vt:lpstr>Advocacy 101 &amp; Beyond</vt:lpstr>
      <vt:lpstr>PowerPoint Presentation</vt:lpstr>
      <vt:lpstr>Advocacy is not Agitating</vt:lpstr>
      <vt:lpstr>Advocacy</vt:lpstr>
      <vt:lpstr>Advocacy</vt:lpstr>
      <vt:lpstr>Advocacy</vt:lpstr>
      <vt:lpstr>Case Study: NYC Aging Coalition </vt:lpstr>
      <vt:lpstr>2017 is the Year of the Senior!  Actions:</vt:lpstr>
      <vt:lpstr>Actions</vt:lpstr>
      <vt:lpstr>Actions</vt:lpstr>
      <vt:lpstr>Results: NYC Aging Coalition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Luis Sanchez</dc:creator>
  <cp:lastModifiedBy>Jose Luis Sanchez</cp:lastModifiedBy>
  <cp:revision>10</cp:revision>
  <dcterms:created xsi:type="dcterms:W3CDTF">2017-09-29T15:27:27Z</dcterms:created>
  <dcterms:modified xsi:type="dcterms:W3CDTF">2017-10-05T10:23:21Z</dcterms:modified>
</cp:coreProperties>
</file>